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0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90B51-92A5-4644-834C-65B5A027C254}" type="datetimeFigureOut">
              <a:rPr lang="en-US" smtClean="0"/>
              <a:pPr/>
              <a:t>10/28/2009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A2BA7-0962-42BA-8F7C-0E9B63821C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A2BA7-0962-42BA-8F7C-0E9B63821CC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7A69-2787-467D-B4F0-A0CA4B9A8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CCEAD-7CA7-473A-905F-79D4D38D1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B00D0B4C-3FBB-4248-B41B-B13D07DC4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28070-31E1-48C8-939E-7506B6E7ED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9FCA8-1236-4E65-8D11-EEA86C500B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48801-9EED-4D60-9275-30D80278E5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6434-BAB8-4317-BF27-E2E6D50AA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4364A-964F-433B-8B31-AFC3CECC0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FDF44-BD1B-4601-919C-9E4919BA9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05F2A-0D46-40E3-B54C-3C9112EDAA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61E40-A3C5-451E-9112-61693FB035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en-US" altLang="ja-JP" dirty="0" smtClean="0"/>
              <a:t>Click to edit Master text styles</a:t>
            </a:r>
          </a:p>
          <a:p>
            <a:pPr lvl="1"/>
            <a:r>
              <a:rPr kumimoji="1" lang="en-US" altLang="ja-JP" dirty="0" smtClean="0"/>
              <a:t>Second level</a:t>
            </a:r>
          </a:p>
          <a:p>
            <a:pPr lvl="2"/>
            <a:r>
              <a:rPr kumimoji="1" lang="en-US" altLang="ja-JP" dirty="0" smtClean="0"/>
              <a:t>Third level</a:t>
            </a:r>
          </a:p>
          <a:p>
            <a:pPr lvl="3"/>
            <a:r>
              <a:rPr kumimoji="1" lang="en-US" altLang="ja-JP" dirty="0" smtClean="0"/>
              <a:t>Fourth level</a:t>
            </a:r>
          </a:p>
          <a:p>
            <a:pPr lvl="4"/>
            <a:r>
              <a:rPr kumimoji="1" lang="en-US" altLang="ja-JP" dirty="0" smtClean="0"/>
              <a:t>Fifth level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200142F-563B-4893-819A-074E88BA84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  <p:bldP spid="22" grpId="0"/>
    </p:bldLst>
  </p:timing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All about parallelograms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28, 2009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values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2755" y="2559315"/>
            <a:ext cx="4278489" cy="2607733"/>
          </a:xfrm>
          <a:noFill/>
          <a:ln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81200" y="3429000"/>
            <a:ext cx="533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/>
              <a:t>3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43200" y="4419600"/>
            <a:ext cx="762000" cy="579438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en-US"/>
              <a:t>3x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  <p:bldP spid="1229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523356" y="2240279"/>
            <a:ext cx="4885229" cy="2834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Objectives</a:t>
            </a:r>
          </a:p>
          <a:p>
            <a:pPr lvl="1"/>
            <a:r>
              <a:rPr lang="en-US" dirty="0" smtClean="0"/>
              <a:t>Learn about the properties of parallelograms.</a:t>
            </a:r>
          </a:p>
          <a:p>
            <a:r>
              <a:rPr lang="en-US" dirty="0" smtClean="0"/>
              <a:t>Language Objectives</a:t>
            </a:r>
          </a:p>
          <a:p>
            <a:pPr lvl="1"/>
            <a:r>
              <a:rPr lang="en-US" dirty="0" smtClean="0"/>
              <a:t>Participate in discussion.</a:t>
            </a:r>
          </a:p>
          <a:p>
            <a:pPr lvl="1"/>
            <a:r>
              <a:rPr lang="en-US" dirty="0" smtClean="0"/>
              <a:t>Demonstrate understanding in writing.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parallelogram?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parallelogram </a:t>
            </a:r>
            <a:r>
              <a:rPr lang="en-US" dirty="0"/>
              <a:t>is a quadrilateral with both pairs of opposite sides </a:t>
            </a:r>
            <a:r>
              <a:rPr lang="en-US" b="1" dirty="0"/>
              <a:t>parallel</a:t>
            </a:r>
            <a:r>
              <a:rPr lang="en-US" dirty="0"/>
              <a:t>.</a:t>
            </a:r>
            <a:endParaRPr lang="en-US" b="1" dirty="0"/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1143000" y="2895600"/>
            <a:ext cx="2895600" cy="28956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 flipV="1">
            <a:off x="1447800" y="3505200"/>
            <a:ext cx="5715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V="1">
            <a:off x="1219200" y="5029200"/>
            <a:ext cx="571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4"/>
          <p:cNvSpPr>
            <a:spLocks noChangeShapeType="1"/>
          </p:cNvSpPr>
          <p:nvPr/>
        </p:nvSpPr>
        <p:spPr bwMode="auto">
          <a:xfrm flipV="1">
            <a:off x="3733800" y="3048000"/>
            <a:ext cx="2895600" cy="2895600"/>
          </a:xfrm>
          <a:prstGeom prst="line">
            <a:avLst/>
          </a:prstGeom>
          <a:ln>
            <a:headEnd type="triangle" w="med" len="med"/>
            <a:tailEnd type="triangl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36" name="Parallelogram 35"/>
          <p:cNvSpPr/>
          <p:nvPr/>
        </p:nvSpPr>
        <p:spPr>
          <a:xfrm>
            <a:off x="1905000" y="3505200"/>
            <a:ext cx="4267200" cy="1524000"/>
          </a:xfrm>
          <a:prstGeom prst="parallelogram">
            <a:avLst>
              <a:gd name="adj" fmla="val 10017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nimBg="1"/>
      <p:bldP spid="3078" grpId="0" animBg="1"/>
      <p:bldP spid="3082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parallelograms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1"/>
            <a:ext cx="6172200" cy="4495800"/>
          </a:xfrm>
        </p:spPr>
        <p:txBody>
          <a:bodyPr/>
          <a:lstStyle/>
          <a:p>
            <a:r>
              <a:rPr lang="en-US" dirty="0"/>
              <a:t>Opposite sides are parallel.</a:t>
            </a:r>
          </a:p>
          <a:p>
            <a:r>
              <a:rPr lang="en-US" dirty="0"/>
              <a:t>Opposite sides are congruent.</a:t>
            </a:r>
          </a:p>
          <a:p>
            <a:r>
              <a:rPr lang="en-US" dirty="0"/>
              <a:t>Opposite angles are congruent.</a:t>
            </a:r>
          </a:p>
          <a:p>
            <a:r>
              <a:rPr lang="en-US" dirty="0"/>
              <a:t>Diagonals bisect each other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Total degrees of interior angles= 360</a:t>
            </a:r>
            <a:endParaRPr lang="en-US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819400"/>
            <a:ext cx="2336800" cy="2362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Five Ways to Prove a Quadrilateral is a Parallelogram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parallel.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sides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one pair of opposite sides are both parallel and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both pairs of opposite angles are congruent.</a:t>
            </a:r>
          </a:p>
          <a:p>
            <a:pPr marL="609600" indent="-609600">
              <a:buFontTx/>
              <a:buAutoNum type="arabicPeriod"/>
            </a:pPr>
            <a:r>
              <a:rPr lang="en-US" sz="2800"/>
              <a:t>Show that the diagonals bisect each other.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rectangle?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rectangle </a:t>
            </a:r>
            <a:r>
              <a:rPr lang="en-US"/>
              <a:t>is a parallelogram with four right angles.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200400"/>
            <a:ext cx="448945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rhombus?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rhombus </a:t>
            </a:r>
            <a:r>
              <a:rPr lang="en-US"/>
              <a:t>is a parallelogram with four congruent sides.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3048000"/>
            <a:ext cx="4848225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square?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 b="1"/>
              <a:t>square </a:t>
            </a:r>
            <a:r>
              <a:rPr lang="en-US"/>
              <a:t>is a parallelogram with four congruent sides and four right angles.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2819400"/>
            <a:ext cx="3589338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Comparison among figures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371600"/>
          <a:ext cx="8321040" cy="5213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600"/>
                <a:gridCol w="2209800"/>
                <a:gridCol w="1524000"/>
                <a:gridCol w="1310640"/>
              </a:tblGrid>
              <a:tr h="65193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Type</a:t>
                      </a:r>
                      <a:r>
                        <a:rPr lang="en-US" sz="2400" baseline="0" dirty="0" smtClean="0"/>
                        <a:t>  of Parallelogram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Rectangle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Rhombus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square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</a:tr>
              <a:tr h="931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All sides are congruent</a:t>
                      </a:r>
                    </a:p>
                    <a:p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</a:tr>
              <a:tr h="931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Diagonals</a:t>
                      </a:r>
                      <a:r>
                        <a:rPr lang="en-US" sz="2400" baseline="0" dirty="0" smtClean="0"/>
                        <a:t> are congruent</a:t>
                      </a:r>
                      <a:endParaRPr lang="en-US" sz="2400" dirty="0" smtClean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</a:tr>
              <a:tr h="931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Diagonals are perpendicular</a:t>
                      </a:r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04984" marR="104984" marT="52496" marB="52496"/>
                </a:tc>
              </a:tr>
              <a:tr h="9313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Diagonals are angle</a:t>
                      </a:r>
                      <a:r>
                        <a:rPr lang="en-US" sz="2400" baseline="0" dirty="0" smtClean="0"/>
                        <a:t> bisectors</a:t>
                      </a:r>
                      <a:endParaRPr lang="en-US" sz="2400" dirty="0" smtClean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</a:tr>
              <a:tr h="65193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All angles are right angles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04984" marR="104984" marT="52496" marB="5249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yes</a:t>
                      </a:r>
                      <a:endParaRPr lang="en-US" sz="2400" dirty="0"/>
                    </a:p>
                  </a:txBody>
                  <a:tcPr marL="104984" marR="104984" marT="52496" marB="52496"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Air">
      <a:dk1>
        <a:sysClr val="windowText" lastClr="000000"/>
      </a:dk1>
      <a:lt1>
        <a:sysClr val="window" lastClr="FFFFFF"/>
      </a:lt1>
      <a:dk2>
        <a:srgbClr val="17375D"/>
      </a:dk2>
      <a:lt2>
        <a:srgbClr val="BEDBFE"/>
      </a:lt2>
      <a:accent1>
        <a:srgbClr val="686F3A"/>
      </a:accent1>
      <a:accent2>
        <a:srgbClr val="165996"/>
      </a:accent2>
      <a:accent3>
        <a:srgbClr val="7276A0"/>
      </a:accent3>
      <a:accent4>
        <a:srgbClr val="7DB434"/>
      </a:accent4>
      <a:accent5>
        <a:srgbClr val="D28300"/>
      </a:accent5>
      <a:accent6>
        <a:srgbClr val="2B62CB"/>
      </a:accent6>
      <a:hlink>
        <a:srgbClr val="B58900"/>
      </a:hlink>
      <a:folHlink>
        <a:srgbClr val="B55C39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Yamato Painting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100000"/>
              </a:schemeClr>
            </a:gs>
            <a:gs pos="100000">
              <a:schemeClr val="phClr">
                <a:tint val="100000"/>
                <a:shade val="20000"/>
              </a:schemeClr>
            </a:gs>
          </a:gsLst>
          <a:lin ang="5400000" scaled="1"/>
        </a:gradFill>
        <a:blipFill>
          <a:blip xmlns:r="http://schemas.openxmlformats.org/officeDocument/2006/relationships" r:embed="rId1">
            <a:duotone>
              <a:srgbClr val="000000"/>
              <a:schemeClr val="phClr">
                <a:tint val="100000"/>
              </a:schemeClr>
            </a:duotone>
          </a:blip>
          <a:tile tx="0" ty="0" sx="35000" sy="35000" flip="none" algn="tl"/>
        </a:blipFill>
      </a:fillStyleLst>
      <a:lnStyleLst>
        <a:ln w="9525" cap="flat" cmpd="sng" algn="ctr">
          <a:solidFill>
            <a:schemeClr val="phClr">
              <a:alpha val="60000"/>
            </a:schemeClr>
          </a:solidFill>
          <a:prstDash val="solid"/>
        </a:ln>
        <a:ln w="19525" cap="flat" cmpd="sng" algn="ctr">
          <a:solidFill>
            <a:schemeClr val="phClr">
              <a:alpha val="90000"/>
            </a:schemeClr>
          </a:solidFill>
          <a:prstDash val="solid"/>
        </a:ln>
        <a:ln w="3810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prst="angle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glow rad="51600">
              <a:schemeClr val="phClr"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Yamato Painting</Template>
  <TotalTime>300</TotalTime>
  <Words>239</Words>
  <Application>Microsoft Office PowerPoint</Application>
  <PresentationFormat>On-screen Show (4:3)</PresentationFormat>
  <Paragraphs>62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YamatoPainting</vt:lpstr>
      <vt:lpstr>All about parallelograms</vt:lpstr>
      <vt:lpstr>Objectives</vt:lpstr>
      <vt:lpstr>What is a parallelogram?</vt:lpstr>
      <vt:lpstr>Properties of parallelograms</vt:lpstr>
      <vt:lpstr>Five Ways to Prove a Quadrilateral is a Parallelogram</vt:lpstr>
      <vt:lpstr>What is a rectangle?</vt:lpstr>
      <vt:lpstr>What is a rhombus?</vt:lpstr>
      <vt:lpstr>What is a square?</vt:lpstr>
      <vt:lpstr>Comparison among figures</vt:lpstr>
      <vt:lpstr>Finding values</vt:lpstr>
      <vt:lpstr>Another example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parallelograms</dc:title>
  <dc:creator>nuhs</dc:creator>
  <cp:lastModifiedBy>Ameena</cp:lastModifiedBy>
  <cp:revision>28</cp:revision>
  <dcterms:created xsi:type="dcterms:W3CDTF">2007-05-24T18:14:32Z</dcterms:created>
  <dcterms:modified xsi:type="dcterms:W3CDTF">2009-10-28T16:37:45Z</dcterms:modified>
</cp:coreProperties>
</file>